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Montserrat"/>
      <p:regular r:id="rId15"/>
      <p:bold r:id="rId16"/>
      <p:italic r:id="rId17"/>
      <p:boldItalic r:id="rId18"/>
    </p:embeddedFont>
    <p:embeddedFont>
      <p:font typeface="Lato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bold.fntdata"/><Relationship Id="rId11" Type="http://schemas.openxmlformats.org/officeDocument/2006/relationships/slide" Target="slides/slide6.xml"/><Relationship Id="rId22" Type="http://schemas.openxmlformats.org/officeDocument/2006/relationships/font" Target="fonts/Lato-boldItalic.fntdata"/><Relationship Id="rId10" Type="http://schemas.openxmlformats.org/officeDocument/2006/relationships/slide" Target="slides/slide5.xml"/><Relationship Id="rId21" Type="http://schemas.openxmlformats.org/officeDocument/2006/relationships/font" Target="fonts/Lato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Montserrat-regular.fntdata"/><Relationship Id="rId14" Type="http://schemas.openxmlformats.org/officeDocument/2006/relationships/slide" Target="slides/slide9.xml"/><Relationship Id="rId17" Type="http://schemas.openxmlformats.org/officeDocument/2006/relationships/font" Target="fonts/Montserrat-italic.fntdata"/><Relationship Id="rId16" Type="http://schemas.openxmlformats.org/officeDocument/2006/relationships/font" Target="fonts/Montserrat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Lato-regular.fntdata"/><Relationship Id="rId6" Type="http://schemas.openxmlformats.org/officeDocument/2006/relationships/slide" Target="slides/slide1.xml"/><Relationship Id="rId18" Type="http://schemas.openxmlformats.org/officeDocument/2006/relationships/font" Target="fonts/Montserrat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92a7d7970a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92a7d7970a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954c1a0a7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954c1a0a7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8f4c36ea2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8f4c36ea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8f4c36ea2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8f4c36ea2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954c1a0a7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954c1a0a7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92a7d7970a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92a7d7970a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92a7d7970a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92a7d7970a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8f4c36ea2d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8f4c36ea2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5.jpg"/><Relationship Id="rId5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fema.gov/media-collection/guidance-femas-risk-mapping-assessment-and-planning" TargetMode="External"/><Relationship Id="rId4" Type="http://schemas.openxmlformats.org/officeDocument/2006/relationships/hyperlink" Target="https://www.fema.gov/media-collection/guidance-femas-risk-mapping-assessment-and-planning" TargetMode="External"/><Relationship Id="rId5" Type="http://schemas.openxmlformats.org/officeDocument/2006/relationships/hyperlink" Target="https://www.fema.gov/media-collection/guidance-femas-risk-mapping-assessment-and-planning" TargetMode="External"/><Relationship Id="rId6" Type="http://schemas.openxmlformats.org/officeDocument/2006/relationships/hyperlink" Target="https://floodfactor.com/methodology" TargetMode="External"/><Relationship Id="rId7" Type="http://schemas.openxmlformats.org/officeDocument/2006/relationships/hyperlink" Target="https://floodfactor.com/methodology" TargetMode="External"/><Relationship Id="rId8" Type="http://schemas.openxmlformats.org/officeDocument/2006/relationships/hyperlink" Target="https://floodfactor.com/methodology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Jax Resilience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Analysis of Taxable Value &amp; Flood Risk</a:t>
            </a:r>
            <a:endParaRPr sz="2500"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By: Kevin O’Halloran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075" y="40450"/>
            <a:ext cx="7105825" cy="506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9087" y="40437"/>
            <a:ext cx="7105825" cy="5062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2313" y="40450"/>
            <a:ext cx="721937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4"/>
          <p:cNvSpPr txBox="1"/>
          <p:nvPr/>
        </p:nvSpPr>
        <p:spPr>
          <a:xfrm>
            <a:off x="962400" y="1203150"/>
            <a:ext cx="72192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Methodology</a:t>
            </a:r>
            <a:endParaRPr sz="3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 and Advantages to the Methodology</a:t>
            </a:r>
            <a:endParaRPr/>
          </a:p>
        </p:txBody>
      </p:sp>
      <p:sp>
        <p:nvSpPr>
          <p:cNvPr id="149" name="Google Shape;149;p15"/>
          <p:cNvSpPr txBox="1"/>
          <p:nvPr>
            <p:ph idx="1" type="body"/>
          </p:nvPr>
        </p:nvSpPr>
        <p:spPr>
          <a:xfrm>
            <a:off x="1297500" y="1417150"/>
            <a:ext cx="7038900" cy="325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Centroid points only represent the geometric center of each parcel. When flood plains are intersected, parcels with partial flooding are not captured.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FEMA Flood Plains are inexact and only represent coastal and riverine flooding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Does not account for future sea level rise or increasing </a:t>
            </a:r>
            <a:r>
              <a:rPr lang="en"/>
              <a:t>likelihood</a:t>
            </a:r>
            <a:r>
              <a:rPr lang="en"/>
              <a:t> of flood events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Utilizes 2019 Property Appraiser data and will need to be updated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+"/>
            </a:pPr>
            <a:r>
              <a:rPr lang="en"/>
              <a:t>Using centroid points prevents counting parcels with only minimal fringe flooding and mainly </a:t>
            </a:r>
            <a:r>
              <a:rPr lang="en"/>
              <a:t>captures</a:t>
            </a:r>
            <a:r>
              <a:rPr lang="en"/>
              <a:t> instances of severe flooding more likely to impact taxable value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+"/>
            </a:pPr>
            <a:r>
              <a:rPr lang="en"/>
              <a:t>FEMA maps are readily available, </a:t>
            </a:r>
            <a:r>
              <a:rPr lang="en"/>
              <a:t>publicly</a:t>
            </a:r>
            <a:r>
              <a:rPr lang="en"/>
              <a:t> </a:t>
            </a:r>
            <a:r>
              <a:rPr lang="en"/>
              <a:t>verifiable</a:t>
            </a:r>
            <a:r>
              <a:rPr lang="en"/>
              <a:t> and covers most areas at highest risk of flooding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This provides a conservative baseline estimate </a:t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Number of Duval Parcels at Risk of Flooding</a:t>
            </a:r>
            <a:endParaRPr sz="3100"/>
          </a:p>
        </p:txBody>
      </p:sp>
      <p:sp>
        <p:nvSpPr>
          <p:cNvPr id="155" name="Google Shape;155;p16"/>
          <p:cNvSpPr txBox="1"/>
          <p:nvPr>
            <p:ph idx="1" type="body"/>
          </p:nvPr>
        </p:nvSpPr>
        <p:spPr>
          <a:xfrm>
            <a:off x="1412875" y="1307850"/>
            <a:ext cx="6852900" cy="35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/>
              <a:t>GIS Analysis: FEMA Floodplains</a:t>
            </a:r>
            <a:endParaRPr sz="2500"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500"/>
              <a:t># Parcels at risk</a:t>
            </a:r>
            <a:r>
              <a:rPr lang="en" sz="2500"/>
              <a:t>:</a:t>
            </a:r>
            <a:r>
              <a:rPr b="1" lang="en" sz="2500"/>
              <a:t> </a:t>
            </a:r>
            <a:r>
              <a:rPr b="1" lang="en" sz="2800"/>
              <a:t>33,239    (9% of total)</a:t>
            </a:r>
            <a:endParaRPr b="1" sz="2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500"/>
              <a:t>2019 Total Duval Parcels: 372,511</a:t>
            </a:r>
            <a:endParaRPr sz="25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/>
              <a:t>Definition of </a:t>
            </a:r>
            <a:r>
              <a:rPr lang="en" sz="2500"/>
              <a:t>Risk: FEMA 1% annual or 0.2% annual floodplain intersects with center of parcel</a:t>
            </a:r>
            <a:endParaRPr sz="2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Duval Taxable Value at Risk of Flooding</a:t>
            </a:r>
            <a:endParaRPr sz="3100"/>
          </a:p>
        </p:txBody>
      </p:sp>
      <p:sp>
        <p:nvSpPr>
          <p:cNvPr id="161" name="Google Shape;161;p17"/>
          <p:cNvSpPr txBox="1"/>
          <p:nvPr>
            <p:ph idx="1" type="body"/>
          </p:nvPr>
        </p:nvSpPr>
        <p:spPr>
          <a:xfrm>
            <a:off x="311700" y="1683325"/>
            <a:ext cx="4861800" cy="28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/>
              <a:t>GIS Analysis: 2013 </a:t>
            </a:r>
            <a:r>
              <a:rPr lang="en" sz="1500" u="sng"/>
              <a:t>FEMA Floodplains</a:t>
            </a:r>
            <a:endParaRPr sz="1500"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# Parcels at risk</a:t>
            </a:r>
            <a:r>
              <a:rPr lang="en" sz="1500"/>
              <a:t>: </a:t>
            </a:r>
            <a:r>
              <a:rPr b="1" lang="en" sz="2000"/>
              <a:t>33,239    (9%)</a:t>
            </a:r>
            <a:endParaRPr b="1"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2019 Total Duval Parcels: 372,511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/>
              <a:t>Definition of Risk: FEMA 1% annual or 0.2% annual floodplain intersects with center of parcel</a:t>
            </a:r>
            <a:endParaRPr sz="1500"/>
          </a:p>
        </p:txBody>
      </p:sp>
      <p:sp>
        <p:nvSpPr>
          <p:cNvPr id="162" name="Google Shape;162;p17"/>
          <p:cNvSpPr txBox="1"/>
          <p:nvPr/>
        </p:nvSpPr>
        <p:spPr>
          <a:xfrm>
            <a:off x="5330400" y="1683325"/>
            <a:ext cx="3501900" cy="26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FFFFF"/>
                </a:solidFill>
              </a:rPr>
              <a:t>2019 Total Duval Taxable Value: $68.8 Billion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FFFFF"/>
                </a:solidFill>
              </a:rPr>
              <a:t>Taxable Value at Risk Sum: </a:t>
            </a:r>
            <a:br>
              <a:rPr lang="en" sz="1800">
                <a:solidFill>
                  <a:srgbClr val="FFFFFF"/>
                </a:solidFill>
              </a:rPr>
            </a:br>
            <a:r>
              <a:rPr b="1" lang="en" sz="2200" u="sng">
                <a:solidFill>
                  <a:srgbClr val="FFFFFF"/>
                </a:solidFill>
              </a:rPr>
              <a:t>$6.92 Billion   (10%)</a:t>
            </a:r>
            <a:endParaRPr b="1" sz="2200" u="sng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FFFFF"/>
                </a:solidFill>
              </a:rPr>
              <a:t>Avg. Taxable Value per Parcel: </a:t>
            </a:r>
            <a:r>
              <a:rPr lang="en" sz="2000">
                <a:solidFill>
                  <a:srgbClr val="FFFFFF"/>
                </a:solidFill>
              </a:rPr>
              <a:t>$208,334 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Comparison to other Flood Maps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174" y="343301"/>
            <a:ext cx="2863754" cy="10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0200" y="441213"/>
            <a:ext cx="2762250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/>
          <p:cNvPicPr preferRelativeResize="0"/>
          <p:nvPr/>
        </p:nvPicPr>
        <p:blipFill rotWithShape="1">
          <a:blip r:embed="rId5">
            <a:alphaModFix/>
          </a:blip>
          <a:srcRect b="0" l="11917" r="0" t="0"/>
          <a:stretch/>
        </p:blipFill>
        <p:spPr>
          <a:xfrm>
            <a:off x="4439850" y="1456225"/>
            <a:ext cx="4704149" cy="351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839622" y="1456225"/>
            <a:ext cx="5411626" cy="351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9"/>
          <p:cNvSpPr/>
          <p:nvPr/>
        </p:nvSpPr>
        <p:spPr>
          <a:xfrm>
            <a:off x="1575100" y="3596275"/>
            <a:ext cx="432000" cy="432000"/>
          </a:xfrm>
          <a:prstGeom prst="ellipse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9"/>
          <p:cNvSpPr/>
          <p:nvPr/>
        </p:nvSpPr>
        <p:spPr>
          <a:xfrm>
            <a:off x="5958975" y="3832300"/>
            <a:ext cx="432000" cy="432000"/>
          </a:xfrm>
          <a:prstGeom prst="ellipse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9"/>
          <p:cNvSpPr/>
          <p:nvPr/>
        </p:nvSpPr>
        <p:spPr>
          <a:xfrm>
            <a:off x="6258625" y="1937500"/>
            <a:ext cx="487800" cy="8781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9"/>
          <p:cNvSpPr/>
          <p:nvPr/>
        </p:nvSpPr>
        <p:spPr>
          <a:xfrm>
            <a:off x="1921250" y="2122088"/>
            <a:ext cx="361500" cy="7104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</a:rPr>
              <a:t>Number of Duval Parcels at Risk of Flooding</a:t>
            </a:r>
            <a:endParaRPr sz="3100"/>
          </a:p>
        </p:txBody>
      </p:sp>
      <p:sp>
        <p:nvSpPr>
          <p:cNvPr id="185" name="Google Shape;185;p20"/>
          <p:cNvSpPr txBox="1"/>
          <p:nvPr>
            <p:ph idx="1" type="body"/>
          </p:nvPr>
        </p:nvSpPr>
        <p:spPr>
          <a:xfrm>
            <a:off x="311700" y="1494000"/>
            <a:ext cx="4170000" cy="32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/>
              <a:t>GIS Analysis: FEMA Floodplains</a:t>
            </a:r>
            <a:endParaRPr sz="1500"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# Parcels at risk: </a:t>
            </a:r>
            <a:r>
              <a:rPr b="1" lang="en" sz="2000"/>
              <a:t>33,239    (9%)</a:t>
            </a:r>
            <a:endParaRPr b="1"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2019 Total Duval Parcels: 372,511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/>
              <a:t>Definition of Risk: FEMA 1% annual or 0.2% annual floodplain intersects with center of parcel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u="sng">
                <a:solidFill>
                  <a:schemeClr val="hlink"/>
                </a:solidFill>
                <a:hlinkClick r:id="rId3"/>
              </a:rPr>
              <a:t>Methodology: </a:t>
            </a:r>
            <a:r>
              <a:rPr lang="en" sz="1500" u="sng">
                <a:solidFill>
                  <a:schemeClr val="hlink"/>
                </a:solidFill>
                <a:hlinkClick r:id="rId4"/>
              </a:rPr>
              <a:t>Probabilistic</a:t>
            </a:r>
            <a:r>
              <a:rPr lang="en" sz="1500" u="sng">
                <a:solidFill>
                  <a:schemeClr val="hlink"/>
                </a:solidFill>
                <a:hlinkClick r:id="rId5"/>
              </a:rPr>
              <a:t> flood model for Riverine and Tidal Flooding</a:t>
            </a:r>
            <a:r>
              <a:rPr lang="en" sz="1500"/>
              <a:t>; Does not Incorporate SLR; Negotiated with local partners</a:t>
            </a:r>
            <a:endParaRPr sz="1500"/>
          </a:p>
        </p:txBody>
      </p:sp>
      <p:sp>
        <p:nvSpPr>
          <p:cNvPr id="186" name="Google Shape;186;p20"/>
          <p:cNvSpPr txBox="1"/>
          <p:nvPr>
            <p:ph idx="1" type="body"/>
          </p:nvPr>
        </p:nvSpPr>
        <p:spPr>
          <a:xfrm>
            <a:off x="4715250" y="1494000"/>
            <a:ext cx="4069800" cy="32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/>
              <a:t>First St. Foundation Analysis</a:t>
            </a:r>
            <a:endParaRPr sz="1500"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# Parcels at risk: </a:t>
            </a:r>
            <a:r>
              <a:rPr b="1" lang="en" sz="2000"/>
              <a:t>48,408   (13%)</a:t>
            </a:r>
            <a:endParaRPr b="1"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2019 Total Duval Parcels: 372,511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Definition of Risk: Inundation of 1 cm or more to the building in the 1% or 0.2% annual risk.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500" u="sng">
                <a:solidFill>
                  <a:schemeClr val="hlink"/>
                </a:solidFill>
                <a:hlinkClick r:id="rId6"/>
              </a:rPr>
              <a:t>Methodology: </a:t>
            </a:r>
            <a:r>
              <a:rPr lang="en" sz="1500" u="sng">
                <a:solidFill>
                  <a:schemeClr val="hlink"/>
                </a:solidFill>
                <a:hlinkClick r:id="rId7"/>
              </a:rPr>
              <a:t>Probabilistic</a:t>
            </a:r>
            <a:r>
              <a:rPr lang="en" sz="1500" u="sng">
                <a:solidFill>
                  <a:schemeClr val="hlink"/>
                </a:solidFill>
                <a:hlinkClick r:id="rId8"/>
              </a:rPr>
              <a:t> flood model for Rain, Riverine, Tidal, Storm Surge</a:t>
            </a:r>
            <a:r>
              <a:rPr lang="en" sz="1500"/>
              <a:t>; Incorporates SLR; Privately produced and not negotiated</a:t>
            </a:r>
            <a:endParaRPr sz="15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First Street Foundation Projected Increase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92" name="Google Shape;192;p21"/>
          <p:cNvSpPr txBox="1"/>
          <p:nvPr>
            <p:ph idx="1" type="body"/>
          </p:nvPr>
        </p:nvSpPr>
        <p:spPr>
          <a:xfrm>
            <a:off x="125400" y="1387750"/>
            <a:ext cx="3869400" cy="27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/>
              <a:t>2035</a:t>
            </a:r>
            <a:endParaRPr sz="1500"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# Parcels: 56,261</a:t>
            </a:r>
            <a:br>
              <a:rPr lang="en" sz="1500"/>
            </a:br>
            <a:r>
              <a:rPr lang="en" sz="1500"/>
              <a:t>% of Total: 15%</a:t>
            </a:r>
            <a:br>
              <a:rPr lang="en" sz="1500"/>
            </a:br>
            <a:r>
              <a:rPr b="1" lang="en" sz="1600"/>
              <a:t>Projected Tax Val: $11,721,124,262</a:t>
            </a:r>
            <a:endParaRPr b="1"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93" name="Google Shape;193;p21"/>
          <p:cNvSpPr txBox="1"/>
          <p:nvPr>
            <p:ph idx="1" type="body"/>
          </p:nvPr>
        </p:nvSpPr>
        <p:spPr>
          <a:xfrm>
            <a:off x="125400" y="2943025"/>
            <a:ext cx="3869400" cy="275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/>
              <a:t>2050</a:t>
            </a:r>
            <a:endParaRPr sz="1500" u="sng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500"/>
              <a:t># Parcels: 64,148</a:t>
            </a:r>
            <a:br>
              <a:rPr lang="en" sz="1500"/>
            </a:br>
            <a:r>
              <a:rPr lang="en" sz="1500"/>
              <a:t>% of Total: 18%</a:t>
            </a:r>
            <a:br>
              <a:rPr lang="en" sz="1500"/>
            </a:br>
            <a:r>
              <a:rPr b="1" lang="en" sz="1600"/>
              <a:t>Projected Tax Val: $13,356,917,742</a:t>
            </a:r>
            <a:r>
              <a:rPr lang="en" sz="1500" u="sng"/>
              <a:t> </a:t>
            </a:r>
            <a:endParaRPr sz="1500" u="sng"/>
          </a:p>
        </p:txBody>
      </p:sp>
      <p:pic>
        <p:nvPicPr>
          <p:cNvPr id="194" name="Google Shape;1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200" y="1413100"/>
            <a:ext cx="5678800" cy="270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